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8" r:id="rId3"/>
    <p:sldId id="264" r:id="rId4"/>
    <p:sldId id="265" r:id="rId5"/>
    <p:sldId id="266" r:id="rId6"/>
    <p:sldId id="267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1832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51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7159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86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4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199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1223724"/>
            <a:ext cx="4869180" cy="578215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2219087"/>
            <a:ext cx="7415927" cy="22359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803"/>
              </a:lnSpc>
              <a:buNone/>
            </a:pPr>
            <a:r>
              <a:rPr lang="en-US" sz="7042" b="1" kern="0" spc="-141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Insights to Grow Shield Insurance</a:t>
            </a:r>
            <a:endParaRPr lang="en-US" sz="7042" dirty="0"/>
          </a:p>
        </p:txBody>
      </p:sp>
      <p:sp>
        <p:nvSpPr>
          <p:cNvPr id="7" name="Text 2"/>
          <p:cNvSpPr/>
          <p:nvPr/>
        </p:nvSpPr>
        <p:spPr>
          <a:xfrm>
            <a:off x="864037" y="4825365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Analyzing Shield Insurance's data reveals key trends in revenue, customer demographics, and settlement patterns to guide strategic decisions for growth.</a:t>
            </a:r>
            <a:endParaRPr lang="en-US" sz="1944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314099"/>
            <a:ext cx="648081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r>
              <a:rPr lang="en-US" sz="5103" b="1" kern="0" spc="-102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Targeted Marketing</a:t>
            </a:r>
            <a:endParaRPr lang="en-US" sz="5103" dirty="0"/>
          </a:p>
        </p:txBody>
      </p:sp>
      <p:sp>
        <p:nvSpPr>
          <p:cNvPr id="5" name="Shape 2"/>
          <p:cNvSpPr/>
          <p:nvPr/>
        </p:nvSpPr>
        <p:spPr>
          <a:xfrm>
            <a:off x="864037" y="37720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62395" y="3855244"/>
            <a:ext cx="15871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62"/>
              </a:lnSpc>
              <a:buNone/>
            </a:pPr>
            <a:r>
              <a:rPr lang="en-US" sz="3062" b="1" kern="0" spc="-6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3062" dirty="0"/>
          </a:p>
        </p:txBody>
      </p:sp>
      <p:sp>
        <p:nvSpPr>
          <p:cNvPr id="7" name="Text 4"/>
          <p:cNvSpPr/>
          <p:nvPr/>
        </p:nvSpPr>
        <p:spPr>
          <a:xfrm>
            <a:off x="1666280" y="3772019"/>
            <a:ext cx="3333988" cy="8101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Focus on 31-40 Age Group</a:t>
            </a:r>
            <a:endParaRPr lang="en-US" sz="2552" dirty="0"/>
          </a:p>
        </p:txBody>
      </p:sp>
      <p:sp>
        <p:nvSpPr>
          <p:cNvPr id="8" name="Text 5"/>
          <p:cNvSpPr/>
          <p:nvPr/>
        </p:nvSpPr>
        <p:spPr>
          <a:xfrm>
            <a:off x="1666280" y="4730234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segment has the highest number of customers and revenue contribution.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5247084" y="37720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18415" y="3855244"/>
            <a:ext cx="212646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62"/>
              </a:lnSpc>
              <a:buNone/>
            </a:pPr>
            <a:r>
              <a:rPr lang="en-US" sz="3062" b="1" kern="0" spc="-6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3062" dirty="0"/>
          </a:p>
        </p:txBody>
      </p:sp>
      <p:sp>
        <p:nvSpPr>
          <p:cNvPr id="11" name="Text 8"/>
          <p:cNvSpPr/>
          <p:nvPr/>
        </p:nvSpPr>
        <p:spPr>
          <a:xfrm>
            <a:off x="6049328" y="3772019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Target Key Regions</a:t>
            </a:r>
            <a:endParaRPr lang="en-US" sz="2552" dirty="0"/>
          </a:p>
        </p:txBody>
      </p:sp>
      <p:sp>
        <p:nvSpPr>
          <p:cNvPr id="12" name="Text 9"/>
          <p:cNvSpPr/>
          <p:nvPr/>
        </p:nvSpPr>
        <p:spPr>
          <a:xfrm>
            <a:off x="6049328" y="4325183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Delhi NCR, Mumbai, and Hyderabad have the greatest potential for growth.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9630132" y="37720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01701" y="3855244"/>
            <a:ext cx="21228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62"/>
              </a:lnSpc>
              <a:buNone/>
            </a:pPr>
            <a:r>
              <a:rPr lang="en-US" sz="3062" b="1" kern="0" spc="-6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3062" dirty="0"/>
          </a:p>
        </p:txBody>
      </p:sp>
      <p:sp>
        <p:nvSpPr>
          <p:cNvPr id="15" name="Text 12"/>
          <p:cNvSpPr/>
          <p:nvPr/>
        </p:nvSpPr>
        <p:spPr>
          <a:xfrm>
            <a:off x="10432375" y="3772019"/>
            <a:ext cx="3333988" cy="8101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Enhance Offline Agents</a:t>
            </a:r>
            <a:endParaRPr lang="en-US" sz="2552" dirty="0"/>
          </a:p>
        </p:txBody>
      </p:sp>
      <p:sp>
        <p:nvSpPr>
          <p:cNvPr id="16" name="Text 13"/>
          <p:cNvSpPr/>
          <p:nvPr/>
        </p:nvSpPr>
        <p:spPr>
          <a:xfrm>
            <a:off x="10432375" y="4730234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offline agent network is the most effective sales channel.</a:t>
            </a:r>
            <a:endParaRPr lang="en-US" sz="1944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421017"/>
            <a:ext cx="648081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r>
              <a:rPr lang="en-US" sz="5103" b="1" kern="0" spc="-102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Sales Strategy</a:t>
            </a:r>
            <a:endParaRPr lang="en-US" sz="510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601283"/>
            <a:ext cx="617220" cy="6172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4465320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Agent Training</a:t>
            </a:r>
            <a:endParaRPr lang="en-US" sz="2552" dirty="0"/>
          </a:p>
        </p:txBody>
      </p:sp>
      <p:sp>
        <p:nvSpPr>
          <p:cNvPr id="7" name="Text 3"/>
          <p:cNvSpPr/>
          <p:nvPr/>
        </p:nvSpPr>
        <p:spPr>
          <a:xfrm>
            <a:off x="864037" y="5018484"/>
            <a:ext cx="405384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 in training programs to boost agent performance.</a:t>
            </a:r>
            <a:endParaRPr lang="en-US" sz="1944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8161" y="3601283"/>
            <a:ext cx="617220" cy="61722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88161" y="4465320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Agent Incentives</a:t>
            </a:r>
            <a:endParaRPr lang="en-US" sz="2552" dirty="0"/>
          </a:p>
        </p:txBody>
      </p:sp>
      <p:sp>
        <p:nvSpPr>
          <p:cNvPr id="10" name="Text 5"/>
          <p:cNvSpPr/>
          <p:nvPr/>
        </p:nvSpPr>
        <p:spPr>
          <a:xfrm>
            <a:off x="5288161" y="5018484"/>
            <a:ext cx="405395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incentive schemes to motivate the offline agent network.</a:t>
            </a:r>
            <a:endParaRPr lang="en-US" sz="1944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2404" y="3601283"/>
            <a:ext cx="617220" cy="61722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12404" y="4465320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Sales Support</a:t>
            </a:r>
            <a:endParaRPr lang="en-US" sz="2552" dirty="0"/>
          </a:p>
        </p:txBody>
      </p:sp>
      <p:sp>
        <p:nvSpPr>
          <p:cNvPr id="13" name="Text 7"/>
          <p:cNvSpPr/>
          <p:nvPr/>
        </p:nvSpPr>
        <p:spPr>
          <a:xfrm>
            <a:off x="9712404" y="5018484"/>
            <a:ext cx="405384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comprehensive support to the offline agent channel.</a:t>
            </a:r>
            <a:endParaRPr lang="en-US" sz="1944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050733"/>
            <a:ext cx="699516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r>
              <a:rPr lang="en-US" sz="5103" b="1" kern="0" spc="-102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Settlement Management</a:t>
            </a:r>
            <a:endParaRPr lang="en-US" sz="510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230999"/>
            <a:ext cx="4300776" cy="98750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10853" y="4588788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Monitor Settlements</a:t>
            </a:r>
            <a:endParaRPr lang="en-US" sz="2552" dirty="0"/>
          </a:p>
        </p:txBody>
      </p:sp>
      <p:sp>
        <p:nvSpPr>
          <p:cNvPr id="7" name="Text 3"/>
          <p:cNvSpPr/>
          <p:nvPr/>
        </p:nvSpPr>
        <p:spPr>
          <a:xfrm>
            <a:off x="1110853" y="5141952"/>
            <a:ext cx="3807143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Closely track the settlement process for the 31-40 age group.</a:t>
            </a:r>
            <a:endParaRPr lang="en-US" sz="1944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4812" y="3230999"/>
            <a:ext cx="4300776" cy="98750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411629" y="4588788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Assess Risks</a:t>
            </a:r>
            <a:endParaRPr lang="en-US" sz="2552" dirty="0"/>
          </a:p>
        </p:txBody>
      </p:sp>
      <p:sp>
        <p:nvSpPr>
          <p:cNvPr id="10" name="Text 5"/>
          <p:cNvSpPr/>
          <p:nvPr/>
        </p:nvSpPr>
        <p:spPr>
          <a:xfrm>
            <a:off x="5411629" y="5141952"/>
            <a:ext cx="3807143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risk assessment strategies to minimize claims.</a:t>
            </a:r>
            <a:endParaRPr lang="en-US" sz="1944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5588" y="3230999"/>
            <a:ext cx="4300776" cy="98750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12404" y="4588788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Optimize Process</a:t>
            </a:r>
            <a:endParaRPr lang="en-US" sz="2552" dirty="0"/>
          </a:p>
        </p:txBody>
      </p:sp>
      <p:sp>
        <p:nvSpPr>
          <p:cNvPr id="13" name="Text 7"/>
          <p:cNvSpPr/>
          <p:nvPr/>
        </p:nvSpPr>
        <p:spPr>
          <a:xfrm>
            <a:off x="9712404" y="5141952"/>
            <a:ext cx="3807143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Streamline the settlement process to improve efficiency.</a:t>
            </a:r>
            <a:endParaRPr lang="en-US" sz="1944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2505908"/>
            <a:ext cx="4869061" cy="321766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1264444"/>
            <a:ext cx="648081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r>
              <a:rPr lang="en-US" sz="5103" b="1" kern="0" spc="-102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Revenue Optimization</a:t>
            </a:r>
            <a:endParaRPr lang="en-US" sz="5103" dirty="0"/>
          </a:p>
        </p:txBody>
      </p:sp>
      <p:sp>
        <p:nvSpPr>
          <p:cNvPr id="7" name="Shape 2"/>
          <p:cNvSpPr/>
          <p:nvPr/>
        </p:nvSpPr>
        <p:spPr>
          <a:xfrm>
            <a:off x="6350437" y="2444710"/>
            <a:ext cx="7415927" cy="4520327"/>
          </a:xfrm>
          <a:prstGeom prst="roundRect">
            <a:avLst>
              <a:gd name="adj" fmla="val 229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6365677" y="2459950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6612493" y="2615684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Investigate Revenue Peak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10309027" y="2615684"/>
            <a:ext cx="3195280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 the reasons behind the March 2023 revenue spike.</a:t>
            </a:r>
            <a:endParaRPr lang="en-US" sz="1944" dirty="0"/>
          </a:p>
        </p:txBody>
      </p:sp>
      <p:sp>
        <p:nvSpPr>
          <p:cNvPr id="11" name="Shape 6"/>
          <p:cNvSpPr/>
          <p:nvPr/>
        </p:nvSpPr>
        <p:spPr>
          <a:xfrm>
            <a:off x="6365677" y="3956566"/>
            <a:ext cx="7385447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6612493" y="4112300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Replicate Strategies</a:t>
            </a:r>
            <a:endParaRPr lang="en-US" sz="1944" dirty="0"/>
          </a:p>
        </p:txBody>
      </p:sp>
      <p:sp>
        <p:nvSpPr>
          <p:cNvPr id="13" name="Text 8"/>
          <p:cNvSpPr/>
          <p:nvPr/>
        </p:nvSpPr>
        <p:spPr>
          <a:xfrm>
            <a:off x="10309027" y="4112300"/>
            <a:ext cx="3195280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successful strategies from the peak period across other months.</a:t>
            </a:r>
            <a:endParaRPr lang="en-US" sz="1944" dirty="0"/>
          </a:p>
        </p:txBody>
      </p:sp>
      <p:sp>
        <p:nvSpPr>
          <p:cNvPr id="14" name="Shape 9"/>
          <p:cNvSpPr/>
          <p:nvPr/>
        </p:nvSpPr>
        <p:spPr>
          <a:xfrm>
            <a:off x="6365677" y="5453182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6612493" y="5608915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 Improvement</a:t>
            </a:r>
            <a:endParaRPr lang="en-US" sz="1944" dirty="0"/>
          </a:p>
        </p:txBody>
      </p:sp>
      <p:sp>
        <p:nvSpPr>
          <p:cNvPr id="16" name="Text 11"/>
          <p:cNvSpPr/>
          <p:nvPr/>
        </p:nvSpPr>
        <p:spPr>
          <a:xfrm>
            <a:off x="10309027" y="5608915"/>
            <a:ext cx="3195280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Regularly analyze and optimize revenue-driving initiatives.</a:t>
            </a:r>
            <a:endParaRPr lang="en-US" sz="194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174081"/>
            <a:ext cx="708529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r>
              <a:rPr lang="en-US" sz="5103" b="1" kern="0" spc="-102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Overview of Dashboards</a:t>
            </a:r>
            <a:endParaRPr lang="en-US" sz="5103" dirty="0"/>
          </a:p>
        </p:txBody>
      </p:sp>
      <p:sp>
        <p:nvSpPr>
          <p:cNvPr id="5" name="Text 2"/>
          <p:cNvSpPr/>
          <p:nvPr/>
        </p:nvSpPr>
        <p:spPr>
          <a:xfrm>
            <a:off x="864037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General Overview</a:t>
            </a:r>
          </a:p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6" name="Text 3"/>
          <p:cNvSpPr/>
          <p:nvPr/>
        </p:nvSpPr>
        <p:spPr>
          <a:xfrm>
            <a:off x="864037" y="4253031"/>
            <a:ext cx="3898821" cy="2437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General view analysis provides a high-level summary of key metrics and trends through interactive visualizations, offering insights for data-driven decision-making.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Sales Performance Analysis</a:t>
            </a:r>
          </a:p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8" name="Text 5"/>
          <p:cNvSpPr/>
          <p:nvPr/>
        </p:nvSpPr>
        <p:spPr>
          <a:xfrm>
            <a:off x="5372695" y="4253031"/>
            <a:ext cx="3898821" cy="23321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Sales Analysis view in Power BI offers a detailed overview of sales performance, highlighting trends, revenue breakdowns, and key metrics to drive strategic decisions.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Age Demographic Analysis</a:t>
            </a:r>
            <a:endParaRPr lang="en-US" sz="2552" dirty="0"/>
          </a:p>
        </p:txBody>
      </p:sp>
      <p:sp>
        <p:nvSpPr>
          <p:cNvPr id="10" name="Text 7"/>
          <p:cNvSpPr/>
          <p:nvPr/>
        </p:nvSpPr>
        <p:spPr>
          <a:xfrm>
            <a:off x="9881354" y="4253032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Age Group Analysis in Power BI segments data by age brackets, revealing demographic trends, customer behavior, and preferences to inform targeted strategies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899925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174081"/>
            <a:ext cx="708529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endParaRPr lang="en-US" sz="5103" dirty="0"/>
          </a:p>
        </p:txBody>
      </p:sp>
      <p:sp>
        <p:nvSpPr>
          <p:cNvPr id="5" name="Text 2"/>
          <p:cNvSpPr/>
          <p:nvPr/>
        </p:nvSpPr>
        <p:spPr>
          <a:xfrm>
            <a:off x="864037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6" name="Text 3"/>
          <p:cNvSpPr/>
          <p:nvPr/>
        </p:nvSpPr>
        <p:spPr>
          <a:xfrm>
            <a:off x="3125165" y="2984063"/>
            <a:ext cx="6146351" cy="24541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6000" b="1" dirty="0">
              <a:solidFill>
                <a:srgbClr val="C00000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5372695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8" name="Text 5"/>
          <p:cNvSpPr/>
          <p:nvPr/>
        </p:nvSpPr>
        <p:spPr>
          <a:xfrm>
            <a:off x="5372695" y="4253032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10" name="Text 7"/>
          <p:cNvSpPr/>
          <p:nvPr/>
        </p:nvSpPr>
        <p:spPr>
          <a:xfrm>
            <a:off x="9881354" y="4253032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516550-D6DE-47C7-A360-6A06BC957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479" y="243069"/>
            <a:ext cx="13727441" cy="762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091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174081"/>
            <a:ext cx="708529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endParaRPr lang="en-US" sz="5103" dirty="0"/>
          </a:p>
        </p:txBody>
      </p:sp>
      <p:sp>
        <p:nvSpPr>
          <p:cNvPr id="5" name="Text 2"/>
          <p:cNvSpPr/>
          <p:nvPr/>
        </p:nvSpPr>
        <p:spPr>
          <a:xfrm>
            <a:off x="864037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6" name="Text 3"/>
          <p:cNvSpPr/>
          <p:nvPr/>
        </p:nvSpPr>
        <p:spPr>
          <a:xfrm>
            <a:off x="3125165" y="2984063"/>
            <a:ext cx="6146351" cy="24541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6000" b="1" dirty="0">
              <a:solidFill>
                <a:srgbClr val="C00000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5372695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8" name="Text 5"/>
          <p:cNvSpPr/>
          <p:nvPr/>
        </p:nvSpPr>
        <p:spPr>
          <a:xfrm>
            <a:off x="5372695" y="4253032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10" name="Text 7"/>
          <p:cNvSpPr/>
          <p:nvPr/>
        </p:nvSpPr>
        <p:spPr>
          <a:xfrm>
            <a:off x="9881354" y="4253032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A91DDD-929C-4E55-97A0-221B2BFB4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95" y="409058"/>
            <a:ext cx="14403810" cy="741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19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174081"/>
            <a:ext cx="708529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endParaRPr lang="en-US" sz="5103" dirty="0"/>
          </a:p>
        </p:txBody>
      </p:sp>
      <p:sp>
        <p:nvSpPr>
          <p:cNvPr id="5" name="Text 2"/>
          <p:cNvSpPr/>
          <p:nvPr/>
        </p:nvSpPr>
        <p:spPr>
          <a:xfrm>
            <a:off x="864037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6" name="Text 3"/>
          <p:cNvSpPr/>
          <p:nvPr/>
        </p:nvSpPr>
        <p:spPr>
          <a:xfrm>
            <a:off x="3125165" y="2984063"/>
            <a:ext cx="6146351" cy="24541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6000" b="1" dirty="0">
              <a:solidFill>
                <a:srgbClr val="C00000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5372695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8" name="Text 5"/>
          <p:cNvSpPr/>
          <p:nvPr/>
        </p:nvSpPr>
        <p:spPr>
          <a:xfrm>
            <a:off x="5372695" y="4253032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10" name="Text 7"/>
          <p:cNvSpPr/>
          <p:nvPr/>
        </p:nvSpPr>
        <p:spPr>
          <a:xfrm>
            <a:off x="9881354" y="4253032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185FDB-C8FC-4E2D-915B-879593315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85" y="375715"/>
            <a:ext cx="13289230" cy="747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596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174081"/>
            <a:ext cx="708529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endParaRPr lang="en-US" sz="5103" dirty="0"/>
          </a:p>
        </p:txBody>
      </p:sp>
      <p:sp>
        <p:nvSpPr>
          <p:cNvPr id="5" name="Text 2"/>
          <p:cNvSpPr/>
          <p:nvPr/>
        </p:nvSpPr>
        <p:spPr>
          <a:xfrm>
            <a:off x="864037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6" name="Text 3"/>
          <p:cNvSpPr/>
          <p:nvPr/>
        </p:nvSpPr>
        <p:spPr>
          <a:xfrm>
            <a:off x="3125165" y="2984063"/>
            <a:ext cx="6146351" cy="24541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6000" b="1" dirty="0">
              <a:solidFill>
                <a:srgbClr val="C00000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5372695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8" name="Text 5"/>
          <p:cNvSpPr/>
          <p:nvPr/>
        </p:nvSpPr>
        <p:spPr>
          <a:xfrm>
            <a:off x="5372695" y="4253032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endParaRPr lang="en-US" sz="2552" dirty="0"/>
          </a:p>
        </p:txBody>
      </p:sp>
      <p:sp>
        <p:nvSpPr>
          <p:cNvPr id="10" name="Text 7"/>
          <p:cNvSpPr/>
          <p:nvPr/>
        </p:nvSpPr>
        <p:spPr>
          <a:xfrm>
            <a:off x="9881354" y="4253032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F0628CD-67A0-4D13-99DC-8372CA3E28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11" y="385242"/>
            <a:ext cx="14356178" cy="745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891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1680210"/>
            <a:ext cx="4869180" cy="48691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1115020"/>
            <a:ext cx="648081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r>
              <a:rPr lang="en-US" sz="5103" b="1" kern="0" spc="-102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Revenue Trends</a:t>
            </a:r>
            <a:endParaRPr lang="en-US" sz="5103" dirty="0"/>
          </a:p>
        </p:txBody>
      </p:sp>
      <p:sp>
        <p:nvSpPr>
          <p:cNvPr id="7" name="Shape 2"/>
          <p:cNvSpPr/>
          <p:nvPr/>
        </p:nvSpPr>
        <p:spPr>
          <a:xfrm>
            <a:off x="1219081" y="2295287"/>
            <a:ext cx="30480" cy="4819174"/>
          </a:xfrm>
          <a:prstGeom prst="roundRect">
            <a:avLst>
              <a:gd name="adj" fmla="val 340200"/>
            </a:avLst>
          </a:prstGeom>
          <a:solidFill>
            <a:srgbClr val="48367C"/>
          </a:solidFill>
          <a:ln/>
        </p:spPr>
      </p:sp>
      <p:sp>
        <p:nvSpPr>
          <p:cNvPr id="8" name="Shape 3"/>
          <p:cNvSpPr/>
          <p:nvPr/>
        </p:nvSpPr>
        <p:spPr>
          <a:xfrm>
            <a:off x="1481554" y="2835354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48367C"/>
          </a:solidFill>
          <a:ln/>
        </p:spPr>
      </p:sp>
      <p:sp>
        <p:nvSpPr>
          <p:cNvPr id="9" name="Shape 4"/>
          <p:cNvSpPr/>
          <p:nvPr/>
        </p:nvSpPr>
        <p:spPr>
          <a:xfrm>
            <a:off x="956608" y="257294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1154966" y="2656165"/>
            <a:ext cx="15871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62"/>
              </a:lnSpc>
              <a:buNone/>
            </a:pPr>
            <a:r>
              <a:rPr lang="en-US" sz="3062" b="1" kern="0" spc="-6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3062" dirty="0"/>
          </a:p>
        </p:txBody>
      </p:sp>
      <p:sp>
        <p:nvSpPr>
          <p:cNvPr id="11" name="Text 6"/>
          <p:cNvSpPr/>
          <p:nvPr/>
        </p:nvSpPr>
        <p:spPr>
          <a:xfrm>
            <a:off x="2592110" y="2542103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March 2023</a:t>
            </a:r>
            <a:endParaRPr lang="en-US" sz="2552" dirty="0"/>
          </a:p>
        </p:txBody>
      </p:sp>
      <p:sp>
        <p:nvSpPr>
          <p:cNvPr id="12" name="Text 7"/>
          <p:cNvSpPr/>
          <p:nvPr/>
        </p:nvSpPr>
        <p:spPr>
          <a:xfrm>
            <a:off x="2592110" y="3095268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revenue within the analyzed period.</a:t>
            </a:r>
            <a:endParaRPr lang="en-US" sz="1944" dirty="0"/>
          </a:p>
        </p:txBody>
      </p:sp>
      <p:sp>
        <p:nvSpPr>
          <p:cNvPr id="13" name="Shape 8"/>
          <p:cNvSpPr/>
          <p:nvPr/>
        </p:nvSpPr>
        <p:spPr>
          <a:xfrm>
            <a:off x="1481554" y="4524018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48367C"/>
          </a:solidFill>
          <a:ln/>
        </p:spPr>
      </p:sp>
      <p:sp>
        <p:nvSpPr>
          <p:cNvPr id="14" name="Shape 9"/>
          <p:cNvSpPr/>
          <p:nvPr/>
        </p:nvSpPr>
        <p:spPr>
          <a:xfrm>
            <a:off x="956608" y="426160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1127939" y="4344829"/>
            <a:ext cx="212646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62"/>
              </a:lnSpc>
              <a:buNone/>
            </a:pPr>
            <a:r>
              <a:rPr lang="en-US" sz="3062" b="1" kern="0" spc="-6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3062" dirty="0"/>
          </a:p>
        </p:txBody>
      </p:sp>
      <p:sp>
        <p:nvSpPr>
          <p:cNvPr id="16" name="Text 11"/>
          <p:cNvSpPr/>
          <p:nvPr/>
        </p:nvSpPr>
        <p:spPr>
          <a:xfrm>
            <a:off x="2592110" y="4230767"/>
            <a:ext cx="4067770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November 2022 - April 2023</a:t>
            </a:r>
            <a:endParaRPr lang="en-US" sz="2552" dirty="0"/>
          </a:p>
        </p:txBody>
      </p:sp>
      <p:sp>
        <p:nvSpPr>
          <p:cNvPr id="17" name="Text 12"/>
          <p:cNvSpPr/>
          <p:nvPr/>
        </p:nvSpPr>
        <p:spPr>
          <a:xfrm>
            <a:off x="2592110" y="4783931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Steady daily revenue growth of ₹5.47 Million.</a:t>
            </a:r>
            <a:endParaRPr lang="en-US" sz="1944" dirty="0"/>
          </a:p>
        </p:txBody>
      </p:sp>
      <p:sp>
        <p:nvSpPr>
          <p:cNvPr id="18" name="Shape 13"/>
          <p:cNvSpPr/>
          <p:nvPr/>
        </p:nvSpPr>
        <p:spPr>
          <a:xfrm>
            <a:off x="1481554" y="6212681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48367C"/>
          </a:solidFill>
          <a:ln/>
        </p:spPr>
      </p:sp>
      <p:sp>
        <p:nvSpPr>
          <p:cNvPr id="19" name="Shape 14"/>
          <p:cNvSpPr/>
          <p:nvPr/>
        </p:nvSpPr>
        <p:spPr>
          <a:xfrm>
            <a:off x="956608" y="595026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1128177" y="6033492"/>
            <a:ext cx="21228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62"/>
              </a:lnSpc>
              <a:buNone/>
            </a:pPr>
            <a:r>
              <a:rPr lang="en-US" sz="3062" b="1" kern="0" spc="-6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3062" dirty="0"/>
          </a:p>
        </p:txBody>
      </p:sp>
      <p:sp>
        <p:nvSpPr>
          <p:cNvPr id="21" name="Text 16"/>
          <p:cNvSpPr/>
          <p:nvPr/>
        </p:nvSpPr>
        <p:spPr>
          <a:xfrm>
            <a:off x="2592110" y="5919430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Total Revenue</a:t>
            </a:r>
            <a:endParaRPr lang="en-US" sz="2552" dirty="0"/>
          </a:p>
        </p:txBody>
      </p:sp>
      <p:sp>
        <p:nvSpPr>
          <p:cNvPr id="22" name="Text 17"/>
          <p:cNvSpPr/>
          <p:nvPr/>
        </p:nvSpPr>
        <p:spPr>
          <a:xfrm>
            <a:off x="2592110" y="6472595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₹989 Million</a:t>
            </a:r>
            <a:endParaRPr lang="en-US" sz="194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174081"/>
            <a:ext cx="7085290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9"/>
              </a:lnSpc>
              <a:buNone/>
            </a:pPr>
            <a:r>
              <a:rPr lang="en-US" sz="5103" b="1" kern="0" spc="-102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Customer Demographics</a:t>
            </a:r>
            <a:endParaRPr lang="en-US" sz="5103" dirty="0"/>
          </a:p>
        </p:txBody>
      </p:sp>
      <p:sp>
        <p:nvSpPr>
          <p:cNvPr id="5" name="Text 2"/>
          <p:cNvSpPr/>
          <p:nvPr/>
        </p:nvSpPr>
        <p:spPr>
          <a:xfrm>
            <a:off x="864037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Age Group</a:t>
            </a:r>
            <a:endParaRPr lang="en-US" sz="2552" dirty="0"/>
          </a:p>
        </p:txBody>
      </p:sp>
      <p:sp>
        <p:nvSpPr>
          <p:cNvPr id="6" name="Text 3"/>
          <p:cNvSpPr/>
          <p:nvPr/>
        </p:nvSpPr>
        <p:spPr>
          <a:xfrm>
            <a:off x="864037" y="4253032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31-40 has the highest number of customers and generates the most revenue.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Geographic Insights</a:t>
            </a:r>
            <a:endParaRPr lang="en-US" sz="2552" dirty="0"/>
          </a:p>
        </p:txBody>
      </p:sp>
      <p:sp>
        <p:nvSpPr>
          <p:cNvPr id="8" name="Text 5"/>
          <p:cNvSpPr/>
          <p:nvPr/>
        </p:nvSpPr>
        <p:spPr>
          <a:xfrm>
            <a:off x="5372695" y="4253032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Delhi NCR, Mumbai, and Hyderabad have the highest number of customers and revenue.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60116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9"/>
              </a:lnSpc>
              <a:buNone/>
            </a:pPr>
            <a:r>
              <a:rPr lang="en-US" sz="2552" b="1" kern="0" spc="-51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Sales Mode</a:t>
            </a:r>
            <a:endParaRPr lang="en-US" sz="2552" dirty="0"/>
          </a:p>
        </p:txBody>
      </p:sp>
      <p:sp>
        <p:nvSpPr>
          <p:cNvPr id="10" name="Text 7"/>
          <p:cNvSpPr/>
          <p:nvPr/>
        </p:nvSpPr>
        <p:spPr>
          <a:xfrm>
            <a:off x="9881354" y="4253032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Offline agent sales generate the highest revenue and have the most customers.</a:t>
            </a:r>
            <a:endParaRPr lang="en-US" sz="194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31029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253" y="2492216"/>
            <a:ext cx="4869894" cy="324659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3203" y="678299"/>
            <a:ext cx="6474738" cy="8092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73"/>
              </a:lnSpc>
              <a:buNone/>
            </a:pPr>
            <a:r>
              <a:rPr lang="en-US" sz="5098" b="1" kern="0" spc="-102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Settlement Insights</a:t>
            </a:r>
            <a:endParaRPr lang="en-US" sz="5098" dirty="0"/>
          </a:p>
        </p:txBody>
      </p:sp>
      <p:sp>
        <p:nvSpPr>
          <p:cNvPr id="7" name="Shape 2"/>
          <p:cNvSpPr/>
          <p:nvPr/>
        </p:nvSpPr>
        <p:spPr>
          <a:xfrm>
            <a:off x="863203" y="1857494"/>
            <a:ext cx="7417594" cy="1470898"/>
          </a:xfrm>
          <a:prstGeom prst="roundRect">
            <a:avLst>
              <a:gd name="adj" fmla="val 7043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1125022" y="2119313"/>
            <a:ext cx="3237309" cy="404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6"/>
              </a:lnSpc>
              <a:buNone/>
            </a:pPr>
            <a:r>
              <a:rPr lang="en-US" sz="2549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Settlement Amount</a:t>
            </a:r>
            <a:endParaRPr lang="en-US" sz="2549" dirty="0"/>
          </a:p>
        </p:txBody>
      </p:sp>
      <p:sp>
        <p:nvSpPr>
          <p:cNvPr id="9" name="Text 4"/>
          <p:cNvSpPr/>
          <p:nvPr/>
        </p:nvSpPr>
        <p:spPr>
          <a:xfrm>
            <a:off x="1125022" y="2671882"/>
            <a:ext cx="6893957" cy="3946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08"/>
              </a:lnSpc>
              <a:buNone/>
            </a:pPr>
            <a:r>
              <a:rPr lang="en-US" sz="1942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₹589.19 Million</a:t>
            </a:r>
            <a:endParaRPr lang="en-US" sz="1942" dirty="0"/>
          </a:p>
        </p:txBody>
      </p:sp>
      <p:sp>
        <p:nvSpPr>
          <p:cNvPr id="10" name="Shape 5"/>
          <p:cNvSpPr/>
          <p:nvPr/>
        </p:nvSpPr>
        <p:spPr>
          <a:xfrm>
            <a:off x="863203" y="3574971"/>
            <a:ext cx="7417594" cy="1865590"/>
          </a:xfrm>
          <a:prstGeom prst="roundRect">
            <a:avLst>
              <a:gd name="adj" fmla="val 5553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1125022" y="3836789"/>
            <a:ext cx="3237309" cy="404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6"/>
              </a:lnSpc>
              <a:buNone/>
            </a:pPr>
            <a:r>
              <a:rPr lang="en-US" sz="2549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Age Group</a:t>
            </a:r>
            <a:endParaRPr lang="en-US" sz="2549" dirty="0"/>
          </a:p>
        </p:txBody>
      </p:sp>
      <p:sp>
        <p:nvSpPr>
          <p:cNvPr id="12" name="Text 7"/>
          <p:cNvSpPr/>
          <p:nvPr/>
        </p:nvSpPr>
        <p:spPr>
          <a:xfrm>
            <a:off x="1125022" y="4389358"/>
            <a:ext cx="6893957" cy="7893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08"/>
              </a:lnSpc>
              <a:buNone/>
            </a:pPr>
            <a:r>
              <a:rPr lang="en-US" sz="1942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31-40 age group has the highest estimated settlement amount.</a:t>
            </a:r>
            <a:endParaRPr lang="en-US" sz="1942" dirty="0"/>
          </a:p>
        </p:txBody>
      </p:sp>
      <p:sp>
        <p:nvSpPr>
          <p:cNvPr id="13" name="Shape 8"/>
          <p:cNvSpPr/>
          <p:nvPr/>
        </p:nvSpPr>
        <p:spPr>
          <a:xfrm>
            <a:off x="863203" y="5687139"/>
            <a:ext cx="7417594" cy="1865590"/>
          </a:xfrm>
          <a:prstGeom prst="roundRect">
            <a:avLst>
              <a:gd name="adj" fmla="val 5553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1125022" y="5948958"/>
            <a:ext cx="3237309" cy="404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86"/>
              </a:lnSpc>
              <a:buNone/>
            </a:pPr>
            <a:r>
              <a:rPr lang="en-US" sz="2549" b="1" kern="0" spc="-5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Risk Management</a:t>
            </a:r>
            <a:endParaRPr lang="en-US" sz="2549" dirty="0"/>
          </a:p>
        </p:txBody>
      </p:sp>
      <p:sp>
        <p:nvSpPr>
          <p:cNvPr id="15" name="Text 10"/>
          <p:cNvSpPr/>
          <p:nvPr/>
        </p:nvSpPr>
        <p:spPr>
          <a:xfrm>
            <a:off x="1125022" y="6501527"/>
            <a:ext cx="6893957" cy="7893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08"/>
              </a:lnSpc>
              <a:buNone/>
            </a:pPr>
            <a:r>
              <a:rPr lang="en-US" sz="1942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strategies to minimize claims and optimize the settlement process.</a:t>
            </a:r>
            <a:endParaRPr lang="en-US" sz="1942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406</Words>
  <Application>Microsoft Office PowerPoint</Application>
  <PresentationFormat>Custom</PresentationFormat>
  <Paragraphs>77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Inter</vt:lpstr>
      <vt:lpstr>Petrona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Divya Karnati</cp:lastModifiedBy>
  <cp:revision>8</cp:revision>
  <dcterms:created xsi:type="dcterms:W3CDTF">2024-08-12T10:35:11Z</dcterms:created>
  <dcterms:modified xsi:type="dcterms:W3CDTF">2024-08-12T16:39:30Z</dcterms:modified>
</cp:coreProperties>
</file>